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35"/>
  </p:notesMasterIdLst>
  <p:sldIdLst>
    <p:sldId id="256" r:id="rId2"/>
    <p:sldId id="257" r:id="rId3"/>
    <p:sldId id="302" r:id="rId4"/>
    <p:sldId id="258" r:id="rId5"/>
    <p:sldId id="291" r:id="rId6"/>
    <p:sldId id="260" r:id="rId7"/>
    <p:sldId id="296" r:id="rId8"/>
    <p:sldId id="297" r:id="rId9"/>
    <p:sldId id="298" r:id="rId10"/>
    <p:sldId id="299" r:id="rId11"/>
    <p:sldId id="293" r:id="rId12"/>
    <p:sldId id="263" r:id="rId13"/>
    <p:sldId id="264" r:id="rId14"/>
    <p:sldId id="294" r:id="rId15"/>
    <p:sldId id="301" r:id="rId16"/>
    <p:sldId id="266" r:id="rId17"/>
    <p:sldId id="267" r:id="rId18"/>
    <p:sldId id="268" r:id="rId19"/>
    <p:sldId id="269" r:id="rId20"/>
    <p:sldId id="270" r:id="rId21"/>
    <p:sldId id="271" r:id="rId22"/>
    <p:sldId id="274" r:id="rId23"/>
    <p:sldId id="275" r:id="rId24"/>
    <p:sldId id="276" r:id="rId25"/>
    <p:sldId id="277" r:id="rId26"/>
    <p:sldId id="295" r:id="rId27"/>
    <p:sldId id="278" r:id="rId28"/>
    <p:sldId id="279" r:id="rId29"/>
    <p:sldId id="280" r:id="rId30"/>
    <p:sldId id="281" r:id="rId31"/>
    <p:sldId id="282" r:id="rId32"/>
    <p:sldId id="289" r:id="rId33"/>
    <p:sldId id="288" r:id="rId3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FF545A"/>
    <a:srgbClr val="FF898B"/>
    <a:srgbClr val="00FA00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4014B03-8F40-49A2-A0EB-D18ED94CC971}">
  <a:tblStyle styleId="{54014B03-8F40-49A2-A0EB-D18ED94CC97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94"/>
    <p:restoredTop sz="93566"/>
  </p:normalViewPr>
  <p:slideViewPr>
    <p:cSldViewPr snapToGrid="0" snapToObjects="1">
      <p:cViewPr varScale="1">
        <p:scale>
          <a:sx n="81" d="100"/>
          <a:sy n="81" d="100"/>
        </p:scale>
        <p:origin x="1164" y="90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60631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2"/>
              </a:buClr>
              <a:buSzPct val="78571"/>
              <a:buFont typeface="Arial"/>
              <a:buNone/>
            </a:pPr>
            <a:r>
              <a:rPr lang="en-US" dirty="0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</a:t>
            </a:r>
            <a:r>
              <a:rPr lang="en-US" baseline="0" dirty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940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Shape 5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24" name="Shape 5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1983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6" name="Shape 5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21532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0" name="Shape 3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18228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2811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8" name="Shape 3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11656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2" name="Shape 3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18887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9" name="Shape 3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258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91699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909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683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96026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08" name="Shape 4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4379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5002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1" name="Shape 4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87150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48" name="Shape 4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15461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5516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18" name="Shape 4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3431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8182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53411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77" name="Shape 47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13010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86" name="Shape 48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69472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Shape 4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9" name="Shape 4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55044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2" name="Shape 4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22111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Shape 5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8" name="Shape 5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206493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Shape 5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32" name="Shape 53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16794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8351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2925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3" name="Shape 2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69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04" name="Shape 5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6059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1" name="Shape 51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96784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Shape 5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17" name="Shape 51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7233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9940" y="1930401"/>
            <a:ext cx="11767544" cy="4439441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9940" y="6369840"/>
            <a:ext cx="11767544" cy="114856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3805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6400783"/>
            <a:ext cx="11767543" cy="755651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9940" y="914400"/>
            <a:ext cx="11767544" cy="4854221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2" y="7156433"/>
            <a:ext cx="11767541" cy="65828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0027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0" y="1930400"/>
            <a:ext cx="11767545" cy="2641600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4876800"/>
            <a:ext cx="11767545" cy="31496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4819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736" y="1930400"/>
            <a:ext cx="10665753" cy="3097832"/>
          </a:xfrm>
        </p:spPr>
        <p:txBody>
          <a:bodyPr/>
          <a:lstStyle>
            <a:lvl1pPr>
              <a:defRPr sz="6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573867" y="5028232"/>
            <a:ext cx="9706199" cy="456232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867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40" y="5800876"/>
            <a:ext cx="11767545" cy="2235200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197727" y="1295004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440653" y="3485050"/>
            <a:ext cx="1069216" cy="259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6266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420557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9" y="4165601"/>
            <a:ext cx="11767547" cy="2204240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5" cy="1147200"/>
          </a:xfrm>
        </p:spPr>
        <p:txBody>
          <a:bodyPr anchor="t"/>
          <a:lstStyle>
            <a:lvl1pPr marL="0" indent="0" algn="l">
              <a:buNone/>
              <a:defRPr sz="2667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40841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3929" y="2641600"/>
            <a:ext cx="392915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9951" y="3556000"/>
            <a:ext cx="3903133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8213" y="2641600"/>
            <a:ext cx="3914988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5164141" y="3556000"/>
            <a:ext cx="3929059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2641600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9499601" y="3556000"/>
            <a:ext cx="3909484" cy="4785784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23495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51" y="5667932"/>
            <a:ext cx="39200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69951" y="2946400"/>
            <a:ext cx="39200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9951" y="6436282"/>
            <a:ext cx="3920067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85834" y="5667932"/>
            <a:ext cx="3907367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5185833" y="2946400"/>
            <a:ext cx="3907367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184030" y="6436281"/>
            <a:ext cx="3912541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9499601" y="5667932"/>
            <a:ext cx="39094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9499599" y="2946400"/>
            <a:ext cx="3909484" cy="203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9499434" y="6436278"/>
            <a:ext cx="3914663" cy="878919"/>
          </a:xfrm>
        </p:spPr>
        <p:txBody>
          <a:bodyPr anchor="t"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968189" y="2844800"/>
            <a:ext cx="0" cy="52832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282969" y="2844800"/>
            <a:ext cx="0" cy="52891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47264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1441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2284" y="573618"/>
            <a:ext cx="2336801" cy="7768167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9951" y="1183219"/>
            <a:ext cx="9897532" cy="715856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870884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40830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7195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1796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42" y="3815645"/>
            <a:ext cx="11767543" cy="2554196"/>
          </a:xfrm>
        </p:spPr>
        <p:txBody>
          <a:bodyPr anchor="b"/>
          <a:lstStyle>
            <a:lvl1pPr algn="l">
              <a:defRPr sz="5333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9940" y="6369841"/>
            <a:ext cx="11767544" cy="1147200"/>
          </a:xfrm>
        </p:spPr>
        <p:txBody>
          <a:bodyPr anchor="t"/>
          <a:lstStyle>
            <a:lvl1pPr marL="0" indent="0" algn="l">
              <a:buNone/>
              <a:defRPr sz="2667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5628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1084" y="2747434"/>
            <a:ext cx="5861785" cy="559435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9325" y="2741457"/>
            <a:ext cx="5861788" cy="560032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58270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540000"/>
            <a:ext cx="5861784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1084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39328" y="2540000"/>
            <a:ext cx="5861785" cy="768349"/>
          </a:xfrm>
        </p:spPr>
        <p:txBody>
          <a:bodyPr anchor="b">
            <a:noAutofit/>
          </a:bodyPr>
          <a:lstStyle>
            <a:lvl1pPr marL="0" indent="0">
              <a:buNone/>
              <a:defRPr sz="32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39328" y="3352800"/>
            <a:ext cx="5861785" cy="498898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18388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2205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712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937" y="1930400"/>
            <a:ext cx="4534752" cy="1930400"/>
          </a:xfrm>
        </p:spPr>
        <p:txBody>
          <a:bodyPr anchor="b"/>
          <a:lstStyle>
            <a:lvl1pPr algn="l"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9489" y="1930400"/>
            <a:ext cx="6927996" cy="6096000"/>
          </a:xfrm>
        </p:spPr>
        <p:txBody>
          <a:bodyPr anchor="ctr">
            <a:normAutofit/>
          </a:bodyPr>
          <a:lstStyle>
            <a:lvl1pPr>
              <a:defRPr sz="2667"/>
            </a:lvl1pPr>
            <a:lvl2pPr>
              <a:defRPr sz="2400"/>
            </a:lvl2pPr>
            <a:lvl3pPr>
              <a:defRPr sz="2133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8" y="4172374"/>
            <a:ext cx="4534751" cy="386079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084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8543" y="2472256"/>
            <a:ext cx="6790541" cy="2099744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6061" y="1524000"/>
            <a:ext cx="4267200" cy="609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133"/>
            </a:lvl1pPr>
            <a:lvl2pPr marL="609585" indent="0">
              <a:buNone/>
              <a:defRPr sz="2133"/>
            </a:lvl2pPr>
            <a:lvl3pPr marL="1219170" indent="0">
              <a:buNone/>
              <a:defRPr sz="2133"/>
            </a:lvl3pPr>
            <a:lvl4pPr marL="1828754" indent="0">
              <a:buNone/>
              <a:defRPr sz="2133"/>
            </a:lvl4pPr>
            <a:lvl5pPr marL="2438339" indent="0">
              <a:buNone/>
              <a:defRPr sz="2133"/>
            </a:lvl5pPr>
            <a:lvl6pPr marL="3047924" indent="0">
              <a:buNone/>
              <a:defRPr sz="2133"/>
            </a:lvl6pPr>
            <a:lvl7pPr marL="3657509" indent="0">
              <a:buNone/>
              <a:defRPr sz="2133"/>
            </a:lvl7pPr>
            <a:lvl8pPr marL="4267093" indent="0">
              <a:buNone/>
              <a:defRPr sz="2133"/>
            </a:lvl8pPr>
            <a:lvl9pPr marL="4876678" indent="0">
              <a:buNone/>
              <a:defRPr sz="213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9939" y="4876800"/>
            <a:ext cx="6779972" cy="1828800"/>
          </a:xfrm>
        </p:spPr>
        <p:txBody>
          <a:bodyPr>
            <a:normAutofit/>
          </a:bodyPr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5567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3559581"/>
            <a:ext cx="5382683" cy="55844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856464"/>
            <a:ext cx="2029883" cy="3153937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11478683" y="2235200"/>
            <a:ext cx="3759200" cy="3759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10665884" y="1"/>
            <a:ext cx="2137849" cy="15218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11474504" y="8128000"/>
            <a:ext cx="1324979" cy="1016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3917083" y="0"/>
            <a:ext cx="914400" cy="152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1482" y="603624"/>
            <a:ext cx="12539631" cy="18673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1084" y="2737225"/>
            <a:ext cx="11928721" cy="5593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3540853" y="2387602"/>
            <a:ext cx="1320799" cy="4063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1935432" y="4300397"/>
            <a:ext cx="5146393" cy="4064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67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3803387" y="394306"/>
            <a:ext cx="1117599" cy="10235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733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1660004-5F62-43F5-8C0A-BDC9AAAF0B3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DF7061FE-CED0-4F1E-B20C-7AA49EFAC34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  <p:extLst>
      <p:ext uri="{BB962C8B-B14F-4D97-AF65-F5344CB8AC3E}">
        <p14:creationId xmlns:p14="http://schemas.microsoft.com/office/powerpoint/2010/main" val="4241627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1" r:id="rId14"/>
    <p:sldLayoutId id="2147483732" r:id="rId15"/>
    <p:sldLayoutId id="2147483733" r:id="rId16"/>
    <p:sldLayoutId id="2147483734" r:id="rId17"/>
    <p:sldLayoutId id="2147483735" r:id="rId18"/>
    <p:sldLayoutId id="2147483736" r:id="rId19"/>
  </p:sldLayoutIdLst>
  <p:hf sldNum="0" hdr="0" ftr="0" dt="0"/>
  <p:txStyles>
    <p:titleStyle>
      <a:lvl1pPr algn="l" defTabSz="609585" rtl="0" eaLnBrk="1" latinLnBrk="0" hangingPunct="1">
        <a:spcBef>
          <a:spcPct val="0"/>
        </a:spcBef>
        <a:buNone/>
        <a:defRPr sz="56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57189" indent="-457189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667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990575" indent="-380990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523962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3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133547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74313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34125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962301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4571886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181470" indent="-304792" algn="l" defTabSz="609585" rtl="0" eaLnBrk="1" latinLnBrk="0" hangingPunct="1">
        <a:spcBef>
          <a:spcPts val="1333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67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Mnemoni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72406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lecture 3</a:t>
            </a:r>
            <a:b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Variables, Expressions, and Statements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F972B-1A42-4B0D-8D9E-AE614DB06492}"/>
              </a:ext>
            </a:extLst>
          </p:cNvPr>
          <p:cNvSpPr txBox="1"/>
          <p:nvPr/>
        </p:nvSpPr>
        <p:spPr>
          <a:xfrm>
            <a:off x="10901548" y="6887688"/>
            <a:ext cx="28975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00B0F0"/>
                </a:solidFill>
              </a:rPr>
              <a:t>Vladislav </a:t>
            </a:r>
            <a:r>
              <a:rPr lang="en-US" sz="2400" dirty="0" err="1">
                <a:solidFill>
                  <a:srgbClr val="00B0F0"/>
                </a:solidFill>
              </a:rPr>
              <a:t>Karyukin</a:t>
            </a:r>
            <a:endParaRPr lang="ru-RU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Shape 526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7" name="Shape 527"/>
          <p:cNvSpPr txBox="1"/>
          <p:nvPr/>
        </p:nvSpPr>
        <p:spPr>
          <a:xfrm>
            <a:off x="7137400" y="5499100"/>
            <a:ext cx="52085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hours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rate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pay = hours * rate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print(pay)</a:t>
            </a:r>
          </a:p>
        </p:txBody>
      </p:sp>
      <p:sp>
        <p:nvSpPr>
          <p:cNvPr id="528" name="Shape 528"/>
          <p:cNvSpPr txBox="1"/>
          <p:nvPr/>
        </p:nvSpPr>
        <p:spPr>
          <a:xfrm>
            <a:off x="11531600" y="1676400"/>
            <a:ext cx="2109786" cy="233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9" name="Shape 529"/>
          <p:cNvSpPr txBox="1"/>
          <p:nvPr/>
        </p:nvSpPr>
        <p:spPr>
          <a:xfrm>
            <a:off x="1505339" y="6057900"/>
            <a:ext cx="424913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</a:t>
            </a:r>
            <a:r>
              <a:rPr lang="en-US" sz="38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are these bits of 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code doing?</a:t>
            </a:r>
          </a:p>
        </p:txBody>
      </p:sp>
    </p:spTree>
    <p:extLst>
      <p:ext uri="{BB962C8B-B14F-4D97-AF65-F5344CB8AC3E}">
        <p14:creationId xmlns:p14="http://schemas.microsoft.com/office/powerpoint/2010/main" val="972378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Sentences or Lines</a:t>
            </a:r>
          </a:p>
        </p:txBody>
      </p:sp>
      <p:sp>
        <p:nvSpPr>
          <p:cNvPr id="509" name="Shape 509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4800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1322915" y="7037422"/>
            <a:ext cx="234149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4696365" y="7037422"/>
            <a:ext cx="2197200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</a:t>
            </a:r>
          </a:p>
        </p:txBody>
      </p:sp>
      <p:sp>
        <p:nvSpPr>
          <p:cNvPr id="512" name="Shape 512"/>
          <p:cNvSpPr txBox="1"/>
          <p:nvPr/>
        </p:nvSpPr>
        <p:spPr>
          <a:xfrm>
            <a:off x="8080914" y="7088222"/>
            <a:ext cx="2455889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42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</a:t>
            </a:r>
          </a:p>
        </p:txBody>
      </p:sp>
      <p:sp>
        <p:nvSpPr>
          <p:cNvPr id="513" name="Shape 513"/>
          <p:cNvSpPr txBox="1"/>
          <p:nvPr/>
        </p:nvSpPr>
        <p:spPr>
          <a:xfrm>
            <a:off x="11589607" y="7103710"/>
            <a:ext cx="3009992" cy="723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4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Function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7213600" y="2717800"/>
            <a:ext cx="8807450" cy="4038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</a:t>
            </a:r>
            <a:r>
              <a:rPr lang="en-US" sz="5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</a:t>
            </a: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tatement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with expression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5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 statement</a:t>
            </a:r>
          </a:p>
        </p:txBody>
      </p:sp>
      <p:cxnSp>
        <p:nvCxnSpPr>
          <p:cNvPr id="515" name="Shape 515"/>
          <p:cNvCxnSpPr/>
          <p:nvPr/>
        </p:nvCxnSpPr>
        <p:spPr>
          <a:xfrm rot="10800000" flipH="1">
            <a:off x="5308600" y="38862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6" name="Shape 516"/>
          <p:cNvCxnSpPr/>
          <p:nvPr/>
        </p:nvCxnSpPr>
        <p:spPr>
          <a:xfrm rot="10800000" flipH="1">
            <a:off x="5816600" y="4734062"/>
            <a:ext cx="933599" cy="7800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517" name="Shape 517"/>
          <p:cNvCxnSpPr/>
          <p:nvPr/>
        </p:nvCxnSpPr>
        <p:spPr>
          <a:xfrm rot="10800000" flipH="1">
            <a:off x="5384800" y="5562662"/>
            <a:ext cx="1330199" cy="17399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309855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Statements</a:t>
            </a:r>
          </a:p>
        </p:txBody>
      </p:sp>
      <p:sp>
        <p:nvSpPr>
          <p:cNvPr id="313" name="Shape 313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314324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bin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assign a value to a variable using the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(=)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SzPct val="100000"/>
              <a:buFont typeface="Cabin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assignment statement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consists of an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expression on the </a:t>
            </a:r>
            <a:b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right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 side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a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store the result</a:t>
            </a:r>
          </a:p>
        </p:txBody>
      </p:sp>
      <p:sp>
        <p:nvSpPr>
          <p:cNvPr id="314" name="Shape 314"/>
          <p:cNvSpPr txBox="1"/>
          <p:nvPr/>
        </p:nvSpPr>
        <p:spPr>
          <a:xfrm>
            <a:off x="4252109" y="6134100"/>
            <a:ext cx="10078835" cy="9144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3.9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( 1 </a:t>
            </a:r>
            <a:r>
              <a:rPr lang="en-US" sz="4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-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  <a:r>
              <a:rPr lang="en-US" sz="4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)</a:t>
            </a:r>
          </a:p>
        </p:txBody>
      </p:sp>
      <p:sp>
        <p:nvSpPr>
          <p:cNvPr id="315" name="Shape 315"/>
          <p:cNvSpPr txBox="1"/>
          <p:nvPr/>
        </p:nvSpPr>
        <p:spPr>
          <a:xfrm>
            <a:off x="5248625" y="6081811"/>
            <a:ext cx="6324599" cy="1066799"/>
          </a:xfrm>
          <a:prstGeom prst="rect">
            <a:avLst/>
          </a:prstGeom>
          <a:noFill/>
          <a:ln w="508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581025" y="6354649"/>
            <a:ext cx="7724775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r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ight side is an expression. </a:t>
            </a:r>
            <a:b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Once</a:t>
            </a:r>
            <a:r>
              <a:rPr lang="en-US" sz="3600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expression is evaluated,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result is placed in (assigned to) x.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25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26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27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29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0" name="Shape 330"/>
          <p:cNvCxnSpPr>
            <a:stCxn id="332" idx="0"/>
          </p:cNvCxnSpPr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5" name="Shape 335"/>
          <p:cNvSpPr txBox="1"/>
          <p:nvPr/>
        </p:nvSpPr>
        <p:spPr>
          <a:xfrm>
            <a:off x="581025" y="1085850"/>
            <a:ext cx="65785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variable is a memory location used to store a value (</a:t>
            </a:r>
            <a:r>
              <a:rPr lang="en-US" sz="36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  <a:r>
              <a:rPr lang="en-US" sz="3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</p:txBody>
      </p:sp>
      <p:cxnSp>
        <p:nvCxnSpPr>
          <p:cNvPr id="24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40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000" u="none" strike="noStrike" cap="none" dirty="0">
                <a:solidFill>
                  <a:srgbClr val="FF00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=</a:t>
            </a:r>
            <a:r>
              <a:rPr lang="en-US" sz="40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  <a:r>
              <a:rPr lang="en-US" sz="40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3.9 *  x  * ( 1  -  x )</a:t>
            </a:r>
          </a:p>
        </p:txBody>
      </p:sp>
      <p:sp>
        <p:nvSpPr>
          <p:cNvPr id="321" name="Shape 321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>
              <a:buClr>
                <a:schemeClr val="lt1"/>
              </a:buClr>
              <a:buSzPct val="25000"/>
            </a:pPr>
            <a:r>
              <a:rPr lang="en-US" sz="49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0.6    0.936</a:t>
            </a:r>
          </a:p>
        </p:txBody>
      </p:sp>
      <p:sp>
        <p:nvSpPr>
          <p:cNvPr id="322" name="Shape 322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328" name="Shape 328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0.4</a:t>
            </a:r>
          </a:p>
        </p:txBody>
      </p:sp>
      <p:cxnSp>
        <p:nvCxnSpPr>
          <p:cNvPr id="331" name="Shape 331"/>
          <p:cNvCxnSpPr/>
          <p:nvPr/>
        </p:nvCxnSpPr>
        <p:spPr>
          <a:xfrm flipV="1">
            <a:off x="11453192" y="5676799"/>
            <a:ext cx="1075640" cy="898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32" name="Shape 332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</a:p>
        </p:txBody>
      </p:sp>
      <p:cxnSp>
        <p:nvCxnSpPr>
          <p:cNvPr id="333" name="Shape 333"/>
          <p:cNvCxnSpPr/>
          <p:nvPr/>
        </p:nvCxnSpPr>
        <p:spPr>
          <a:xfrm rot="10800000" flipH="1">
            <a:off x="13166725" y="4580012"/>
            <a:ext cx="485699" cy="485699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34" name="Shape 33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18" name="Shape 348"/>
          <p:cNvCxnSpPr/>
          <p:nvPr/>
        </p:nvCxnSpPr>
        <p:spPr>
          <a:xfrm flipH="1">
            <a:off x="10944311" y="1039812"/>
            <a:ext cx="763500" cy="8859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19" name="Shape 349"/>
          <p:cNvCxnSpPr/>
          <p:nvPr/>
        </p:nvCxnSpPr>
        <p:spPr>
          <a:xfrm>
            <a:off x="10944225" y="1022350"/>
            <a:ext cx="572999" cy="798600"/>
          </a:xfrm>
          <a:prstGeom prst="straightConnector1">
            <a:avLst/>
          </a:prstGeom>
          <a:noFill/>
          <a:ln w="63500" cap="rnd" cmpd="sng">
            <a:solidFill>
              <a:srgbClr val="FFFF00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20" name="Shape 343"/>
          <p:cNvSpPr txBox="1"/>
          <p:nvPr/>
        </p:nvSpPr>
        <p:spPr>
          <a:xfrm>
            <a:off x="618357" y="5851475"/>
            <a:ext cx="7663862" cy="2070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r</a:t>
            </a: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ight side is an expression.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Once the expression is evaluated,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result is placed in (assigned to) the variable on the left side (i.e., x).</a:t>
            </a:r>
          </a:p>
        </p:txBody>
      </p:sp>
      <p:sp>
        <p:nvSpPr>
          <p:cNvPr id="21" name="Shape 346"/>
          <p:cNvSpPr txBox="1"/>
          <p:nvPr/>
        </p:nvSpPr>
        <p:spPr>
          <a:xfrm>
            <a:off x="581025" y="850900"/>
            <a:ext cx="7504111" cy="2159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variable is a memory location used to store a value.  The value stored in a variable can be updated by replacing the old value (</a:t>
            </a:r>
            <a:r>
              <a:rPr lang="en-US" sz="32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 with a new value 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200" u="none" strike="noStrike" cap="none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0.936</a:t>
            </a:r>
            <a:r>
              <a:rPr lang="en-US" sz="3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).</a:t>
            </a:r>
            <a:endParaRPr lang="en-US" sz="3200" u="none" strike="noStrike" cap="none" dirty="0">
              <a:solidFill>
                <a:srgbClr val="00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3" name="Shape 32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sp>
        <p:nvSpPr>
          <p:cNvPr id="34" name="Shape 325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0.6</a:t>
            </a:r>
          </a:p>
        </p:txBody>
      </p:sp>
      <p:cxnSp>
        <p:nvCxnSpPr>
          <p:cNvPr id="35" name="Shape 326"/>
          <p:cNvCxnSpPr/>
          <p:nvPr/>
        </p:nvCxnSpPr>
        <p:spPr>
          <a:xfrm flipV="1">
            <a:off x="10100344" y="2129110"/>
            <a:ext cx="606425" cy="956938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6" name="Shape 327"/>
          <p:cNvCxnSpPr/>
          <p:nvPr/>
        </p:nvCxnSpPr>
        <p:spPr>
          <a:xfrm flipH="1" flipV="1">
            <a:off x="11739325" y="2129111"/>
            <a:ext cx="1696621" cy="1147467"/>
          </a:xfrm>
          <a:prstGeom prst="straightConnector1">
            <a:avLst/>
          </a:prstGeom>
          <a:noFill/>
          <a:ln w="63500" cap="rnd" cmpd="sng">
            <a:solidFill>
              <a:schemeClr val="lt1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7" name="Shape 329"/>
          <p:cNvCxnSpPr/>
          <p:nvPr/>
        </p:nvCxnSpPr>
        <p:spPr>
          <a:xfrm flipH="1" flipV="1">
            <a:off x="8085136" y="4457799"/>
            <a:ext cx="2393950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8" name="Shape 330"/>
          <p:cNvCxnSpPr/>
          <p:nvPr/>
        </p:nvCxnSpPr>
        <p:spPr>
          <a:xfrm flipH="1" flipV="1">
            <a:off x="9988916" y="4457799"/>
            <a:ext cx="993034" cy="2117626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22023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dirty="0">
                <a:solidFill>
                  <a:srgbClr val="FFD966"/>
                </a:solidFill>
              </a:rPr>
              <a:t>Expressions</a:t>
            </a:r>
            <a:r>
              <a:rPr lang="is-IS" sz="7200" dirty="0">
                <a:solidFill>
                  <a:srgbClr val="FFD966"/>
                </a:solidFill>
              </a:rPr>
              <a:t>…</a:t>
            </a:r>
            <a:endParaRPr lang="en-US" sz="7200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79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Numeric Expressions</a:t>
            </a:r>
          </a:p>
        </p:txBody>
      </p:sp>
      <p:sp>
        <p:nvSpPr>
          <p:cNvPr id="355" name="Shape 355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90360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Because of the lack of mathematical symbols on computer keyboards - we use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computer-speak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express the classic math operations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Asterisk is multiplication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Exponentiation (raise to a power) looks different than in math</a:t>
            </a:r>
          </a:p>
        </p:txBody>
      </p:sp>
      <p:graphicFrame>
        <p:nvGraphicFramePr>
          <p:cNvPr id="356" name="Shape 356"/>
          <p:cNvGraphicFramePr/>
          <p:nvPr>
            <p:extLst>
              <p:ext uri="{D42A27DB-BD31-4B8C-83A1-F6EECF244321}">
                <p14:modId xmlns:p14="http://schemas.microsoft.com/office/powerpoint/2010/main" val="1444946014"/>
              </p:ext>
            </p:extLst>
          </p:nvPr>
        </p:nvGraphicFramePr>
        <p:xfrm>
          <a:off x="10337800" y="2289175"/>
          <a:ext cx="5025250" cy="556727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2398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6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2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3100" b="0" i="0" u="none" dirty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/>
        </p:nvSpPr>
        <p:spPr>
          <a:xfrm>
            <a:off x="1727200" y="2230157"/>
            <a:ext cx="4460999" cy="530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440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5280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yy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 New"/>
              </a:rPr>
              <a:t>zz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5.28</a:t>
            </a:r>
          </a:p>
        </p:txBody>
      </p:sp>
      <p:sp>
        <p:nvSpPr>
          <p:cNvPr id="362" name="Shape 362"/>
          <p:cNvSpPr txBox="1"/>
          <p:nvPr/>
        </p:nvSpPr>
        <p:spPr>
          <a:xfrm>
            <a:off x="7073900" y="2298700"/>
            <a:ext cx="40266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23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jj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%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kk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**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3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64</a:t>
            </a:r>
          </a:p>
        </p:txBody>
      </p:sp>
      <p:graphicFrame>
        <p:nvGraphicFramePr>
          <p:cNvPr id="363" name="Shape 363"/>
          <p:cNvGraphicFramePr/>
          <p:nvPr/>
        </p:nvGraphicFramePr>
        <p:xfrm>
          <a:off x="11783875" y="2965450"/>
          <a:ext cx="3752000" cy="455612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187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Operator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4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Addition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Subtraction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Multiplication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Division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Power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n-US" sz="2300" b="0" i="0" u="none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Remainder</a:t>
                      </a: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64" name="Shape 364"/>
          <p:cNvCxnSpPr/>
          <p:nvPr/>
        </p:nvCxnSpPr>
        <p:spPr>
          <a:xfrm>
            <a:off x="8432800" y="6225788"/>
            <a:ext cx="12699" cy="595311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rot="10800000" flipH="1">
            <a:off x="8432800" y="6210300"/>
            <a:ext cx="2035175" cy="25399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6" name="Shape 366"/>
          <p:cNvSpPr txBox="1"/>
          <p:nvPr/>
        </p:nvSpPr>
        <p:spPr>
          <a:xfrm>
            <a:off x="7807325" y="62738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x="8572500" y="62738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23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8816975" y="5605462"/>
            <a:ext cx="110013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R 3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8572500" y="67310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20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8496300" y="7440611"/>
            <a:ext cx="584200" cy="0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8801100" y="75057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2" name="Shape 37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Numeric Expressions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Order of Evaluation</a:t>
            </a: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000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we string operators together - Python must know which one to do first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called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 precedence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Which operator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takes precedence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over the others?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3756025" y="6640900"/>
            <a:ext cx="874395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4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= 1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+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2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-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5 </a:t>
            </a:r>
            <a:r>
              <a:rPr lang="en-US" sz="44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** </a:t>
            </a:r>
            <a:r>
              <a:rPr lang="en-US" sz="44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 Precedence Rules</a:t>
            </a: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Highest precedence rule to lowest precedence rule: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Parentheses are always respected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Exponentiation (raise to a power)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Multiplication, Division, and Remainder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Addition and Subtraction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Left to right</a:t>
            </a:r>
          </a:p>
        </p:txBody>
      </p:sp>
      <p:grpSp>
        <p:nvGrpSpPr>
          <p:cNvPr id="386" name="Shape 386"/>
          <p:cNvGrpSpPr/>
          <p:nvPr/>
        </p:nvGrpSpPr>
        <p:grpSpPr>
          <a:xfrm>
            <a:off x="12079286" y="3276578"/>
            <a:ext cx="3338701" cy="3020428"/>
            <a:chOff x="0" y="-349272"/>
            <a:chExt cx="2522536" cy="3020428"/>
          </a:xfrm>
        </p:grpSpPr>
        <p:sp>
          <p:nvSpPr>
            <p:cNvPr id="387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Parenthesis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Power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Addition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Left to Right</a:t>
              </a:r>
            </a:p>
          </p:txBody>
        </p:sp>
        <p:cxnSp>
          <p:nvCxnSpPr>
            <p:cNvPr id="388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070626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Constants</a:t>
            </a:r>
          </a:p>
        </p:txBody>
      </p:sp>
      <p:sp>
        <p:nvSpPr>
          <p:cNvPr id="251" name="Shape 25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33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Fixed values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such as numbers, letters, and strings, are called </a:t>
            </a:r>
            <a:r>
              <a:rPr lang="en-US" sz="3600" b="0" i="0" u="none" strike="noStrike" cap="none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constants</a:t>
            </a:r>
            <a:r>
              <a:rPr lang="en-US" sz="3600" b="0" i="0" u="none" strike="noStrike" cap="none" dirty="0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because their value does not change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Numeric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are as you expect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</a:t>
            </a:r>
            <a:r>
              <a:rPr lang="en-US" sz="3600" u="none" strike="noStrike" cap="none" dirty="0">
                <a:solidFill>
                  <a:srgbClr val="FF99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constants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use single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quotes (')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 double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quotes (")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252" name="Shape 252"/>
          <p:cNvSpPr txBox="1"/>
          <p:nvPr/>
        </p:nvSpPr>
        <p:spPr>
          <a:xfrm>
            <a:off x="10115550" y="5041900"/>
            <a:ext cx="5986463" cy="3125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98.6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print(</a:t>
            </a:r>
            <a:r>
              <a:rPr lang="en-US" sz="30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'Hello world'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FF99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 world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10307636" y="990600"/>
            <a:ext cx="46275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** 3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4 * 5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0891836" y="2540000"/>
            <a:ext cx="40433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8 / 4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* 5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>
            <a:off x="11917975" y="1686224"/>
            <a:ext cx="277199" cy="837900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1298236" y="4000500"/>
            <a:ext cx="32178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 5</a:t>
            </a:r>
          </a:p>
        </p:txBody>
      </p:sp>
      <p:cxnSp>
        <p:nvCxnSpPr>
          <p:cNvPr id="400" name="Shape 400"/>
          <p:cNvCxnSpPr/>
          <p:nvPr/>
        </p:nvCxnSpPr>
        <p:spPr>
          <a:xfrm flipV="1">
            <a:off x="12322173" y="3348026"/>
            <a:ext cx="74752" cy="65247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1590336" y="5638800"/>
            <a:ext cx="225901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+ 10</a:t>
            </a:r>
          </a:p>
        </p:txBody>
      </p:sp>
      <p:cxnSp>
        <p:nvCxnSpPr>
          <p:cNvPr id="402" name="Shape 402"/>
          <p:cNvCxnSpPr>
            <a:endCxn id="399" idx="2"/>
          </p:cNvCxnSpPr>
          <p:nvPr/>
        </p:nvCxnSpPr>
        <p:spPr>
          <a:xfrm flipV="1">
            <a:off x="12785524" y="4800599"/>
            <a:ext cx="121644" cy="86372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3" name="Shape 403"/>
          <p:cNvSpPr txBox="1"/>
          <p:nvPr/>
        </p:nvSpPr>
        <p:spPr>
          <a:xfrm>
            <a:off x="12085636" y="6934200"/>
            <a:ext cx="723900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11</a:t>
            </a:r>
          </a:p>
        </p:txBody>
      </p:sp>
      <p:cxnSp>
        <p:nvCxnSpPr>
          <p:cNvPr id="404" name="Shape 404"/>
          <p:cNvCxnSpPr/>
          <p:nvPr/>
        </p:nvCxnSpPr>
        <p:spPr>
          <a:xfrm rot="10800000">
            <a:off x="12225274" y="6308749"/>
            <a:ext cx="96899" cy="7080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455723" y="1309675"/>
            <a:ext cx="7351799" cy="2955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 = 1 + 2 ** 3 / 4 *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11.0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</a:p>
        </p:txBody>
      </p:sp>
      <p:grpSp>
        <p:nvGrpSpPr>
          <p:cNvPr id="18" name="Shape 386"/>
          <p:cNvGrpSpPr/>
          <p:nvPr/>
        </p:nvGrpSpPr>
        <p:grpSpPr>
          <a:xfrm>
            <a:off x="3242938" y="4450596"/>
            <a:ext cx="3338701" cy="3020428"/>
            <a:chOff x="0" y="-349272"/>
            <a:chExt cx="2522536" cy="3020428"/>
          </a:xfrm>
        </p:grpSpPr>
        <p:sp>
          <p:nvSpPr>
            <p:cNvPr id="19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Parenthesis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Power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Addition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n-US" sz="3600" u="none" strike="noStrike" cap="none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Left to Right</a:t>
              </a:r>
            </a:p>
          </p:txBody>
        </p:sp>
        <p:cxnSp>
          <p:nvCxnSpPr>
            <p:cNvPr id="20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62166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 Precedence</a:t>
            </a:r>
          </a:p>
        </p:txBody>
      </p:sp>
      <p:sp>
        <p:nvSpPr>
          <p:cNvPr id="411" name="Shape 411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5067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 the rules top to bottom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writing code - use parentheses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writing code - keep mathematical expressions simple enough that they are easy to understand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Break long series of mathematical operations up to make them more clear</a:t>
            </a:r>
          </a:p>
        </p:txBody>
      </p:sp>
      <p:grpSp>
        <p:nvGrpSpPr>
          <p:cNvPr id="412" name="Shape 412"/>
          <p:cNvGrpSpPr/>
          <p:nvPr/>
        </p:nvGrpSpPr>
        <p:grpSpPr>
          <a:xfrm>
            <a:off x="11767343" y="1543050"/>
            <a:ext cx="3249614" cy="2324099"/>
            <a:chOff x="0" y="0"/>
            <a:chExt cx="2541586" cy="2324099"/>
          </a:xfrm>
        </p:grpSpPr>
        <p:sp>
          <p:nvSpPr>
            <p:cNvPr id="413" name="Shape 413"/>
            <p:cNvSpPr txBox="1"/>
            <p:nvPr/>
          </p:nvSpPr>
          <p:spPr>
            <a:xfrm>
              <a:off x="0" y="0"/>
              <a:ext cx="2262187" cy="2324099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Parenthesis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Power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Addition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n-US" sz="3100" u="none" strike="noStrike" cap="none" dirty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Left to Right</a:t>
              </a:r>
            </a:p>
          </p:txBody>
        </p:sp>
        <p:cxnSp>
          <p:nvCxnSpPr>
            <p:cNvPr id="414" name="Shape 414"/>
            <p:cNvCxnSpPr/>
            <p:nvPr/>
          </p:nvCxnSpPr>
          <p:spPr>
            <a:xfrm rot="10800000">
              <a:off x="2522536" y="134936"/>
              <a:ext cx="19049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Does 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n-US" sz="7600" b="0" i="0" u="none" strike="noStrike" cap="non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Mean?</a:t>
            </a:r>
          </a:p>
        </p:txBody>
      </p:sp>
      <p:sp>
        <p:nvSpPr>
          <p:cNvPr id="436" name="Shape 436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85407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Python variables, literals, and constants have a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knows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difference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between an integer number and a string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example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means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addition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something is a number and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something is a string </a:t>
            </a:r>
          </a:p>
        </p:txBody>
      </p:sp>
      <p:sp>
        <p:nvSpPr>
          <p:cNvPr id="437" name="Shape 437"/>
          <p:cNvSpPr txBox="1"/>
          <p:nvPr/>
        </p:nvSpPr>
        <p:spPr>
          <a:xfrm>
            <a:off x="9696450" y="3224956"/>
            <a:ext cx="60767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1 + 4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ddd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print(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hello there</a:t>
            </a:r>
          </a:p>
        </p:txBody>
      </p:sp>
      <p:sp>
        <p:nvSpPr>
          <p:cNvPr id="438" name="Shape 438"/>
          <p:cNvSpPr txBox="1"/>
          <p:nvPr/>
        </p:nvSpPr>
        <p:spPr>
          <a:xfrm>
            <a:off x="9322576" y="7694909"/>
            <a:ext cx="62145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concatenate = put together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822827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Matters</a:t>
            </a:r>
          </a:p>
        </p:txBody>
      </p:sp>
      <p:sp>
        <p:nvSpPr>
          <p:cNvPr id="444" name="Shape 444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71691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knows what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everything is 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Some operations are prohibited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cannot </a:t>
            </a:r>
            <a:r>
              <a:rPr lang="en-US" sz="3600" b="0" i="0" u="none" strike="noStrike" cap="none" dirty="0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add 1</a:t>
            </a:r>
            <a:r>
              <a:rPr lang="en-US" sz="3600" b="0" i="0" u="none" strike="noStrike" cap="none" dirty="0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a string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ask Python what type something is by using the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</a:t>
            </a:r>
          </a:p>
        </p:txBody>
      </p:sp>
      <p:sp>
        <p:nvSpPr>
          <p:cNvPr id="445" name="Shape 445"/>
          <p:cNvSpPr txBox="1"/>
          <p:nvPr/>
        </p:nvSpPr>
        <p:spPr>
          <a:xfrm>
            <a:off x="8586779" y="2120900"/>
            <a:ext cx="7315200" cy="6046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= 'hello ' + 'there'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8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8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implicitly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eee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('hello')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class'str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Several Types of Numbers</a:t>
            </a:r>
          </a:p>
        </p:txBody>
      </p:sp>
      <p:sp>
        <p:nvSpPr>
          <p:cNvPr id="451" name="Shape 451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83502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Numbers have two main types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Integers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are whole numbers: </a:t>
            </a:r>
            <a:b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 -14, -2, 0, 1, 100, 401233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Floating Point Numbers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have  decimal parts:  -2.5 , 0.0, 98.6, 14.0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are other number types - they are variations on float and integer</a:t>
            </a:r>
          </a:p>
        </p:txBody>
      </p:sp>
      <p:sp>
        <p:nvSpPr>
          <p:cNvPr id="452" name="Shape 452"/>
          <p:cNvSpPr txBox="1"/>
          <p:nvPr/>
        </p:nvSpPr>
        <p:spPr>
          <a:xfrm>
            <a:off x="10598100" y="2235993"/>
            <a:ext cx="5238599" cy="5829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xx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98.6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temp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(1.0)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4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 Conversions</a:t>
            </a:r>
          </a:p>
        </p:txBody>
      </p:sp>
      <p:sp>
        <p:nvSpPr>
          <p:cNvPr id="458" name="Shape 458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692150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you put an integer and floating point in an expression, the integer is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implicitly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converted to a float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control this with the built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functions </a:t>
            </a:r>
            <a:r>
              <a:rPr lang="en-US" sz="3600" u="none" strike="noStrike" cap="none" dirty="0" err="1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and float()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9048750" y="1890711"/>
            <a:ext cx="7010399" cy="598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(99) </a:t>
            </a:r>
            <a:r>
              <a:rPr lang="en-US" sz="32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199.0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class'int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f =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</a:t>
            </a:r>
            <a:r>
              <a:rPr lang="en-US" sz="32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2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2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</a:t>
            </a:r>
            <a:r>
              <a:rPr lang="en-US" sz="32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class'float</a:t>
            </a: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91852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Integer Division</a:t>
            </a:r>
          </a:p>
        </p:txBody>
      </p:sp>
      <p:sp>
        <p:nvSpPr>
          <p:cNvPr id="421" name="Shape 421"/>
          <p:cNvSpPr txBox="1">
            <a:spLocks noGrp="1"/>
          </p:cNvSpPr>
          <p:nvPr>
            <p:ph idx="1"/>
          </p:nvPr>
        </p:nvSpPr>
        <p:spPr>
          <a:xfrm>
            <a:off x="812800" y="2457449"/>
            <a:ext cx="8235950" cy="39052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782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Integer division produces a floating point result</a:t>
            </a:r>
          </a:p>
        </p:txBody>
      </p:sp>
      <p:sp>
        <p:nvSpPr>
          <p:cNvPr id="422" name="Shape 422"/>
          <p:cNvSpPr txBox="1"/>
          <p:nvPr/>
        </p:nvSpPr>
        <p:spPr>
          <a:xfrm>
            <a:off x="9527775" y="2647950"/>
            <a:ext cx="6417075" cy="46863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4.5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 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10.0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99.0 </a:t>
            </a: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100.0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0.99</a:t>
            </a:r>
          </a:p>
        </p:txBody>
      </p:sp>
      <p:sp>
        <p:nvSpPr>
          <p:cNvPr id="423" name="Shape 423"/>
          <p:cNvSpPr txBox="1"/>
          <p:nvPr/>
        </p:nvSpPr>
        <p:spPr>
          <a:xfrm>
            <a:off x="812800" y="7334251"/>
            <a:ext cx="714775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4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was different in Python 2.x</a:t>
            </a:r>
          </a:p>
        </p:txBody>
      </p:sp>
    </p:spTree>
    <p:extLst>
      <p:ext uri="{BB962C8B-B14F-4D97-AF65-F5344CB8AC3E}">
        <p14:creationId xmlns:p14="http://schemas.microsoft.com/office/powerpoint/2010/main" val="524514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7283450" cy="2166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String Conversions</a:t>
            </a:r>
          </a:p>
        </p:txBody>
      </p:sp>
      <p:sp>
        <p:nvSpPr>
          <p:cNvPr id="465" name="Shape 465"/>
          <p:cNvSpPr txBox="1">
            <a:spLocks noGrp="1"/>
          </p:cNvSpPr>
          <p:nvPr>
            <p:ph idx="1"/>
          </p:nvPr>
        </p:nvSpPr>
        <p:spPr>
          <a:xfrm>
            <a:off x="812800" y="3105150"/>
            <a:ext cx="7283450" cy="50625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also use </a:t>
            </a:r>
            <a:r>
              <a:rPr lang="en-US" sz="36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float()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convert between strings and integers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will get an </a:t>
            </a:r>
            <a:r>
              <a:rPr lang="en-US" sz="3600" u="none" strike="noStrike" cap="none" dirty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error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if the string does not contain numeric characters</a:t>
            </a:r>
          </a:p>
        </p:txBody>
      </p:sp>
      <p:sp>
        <p:nvSpPr>
          <p:cNvPr id="466" name="Shape 466"/>
          <p:cNvSpPr txBox="1"/>
          <p:nvPr/>
        </p:nvSpPr>
        <p:spPr>
          <a:xfrm>
            <a:off x="8470900" y="730250"/>
            <a:ext cx="7607300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6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TypeError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Can't convert '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' object to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implicitly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type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&lt;class '</a:t>
            </a:r>
            <a:r>
              <a:rPr lang="en-US" sz="26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6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ival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niv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6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6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nsv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  File "&lt;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ValueError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: invalid literal for </a:t>
            </a:r>
            <a:r>
              <a:rPr lang="en-US" sz="2600" dirty="0" err="1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600" dirty="0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 New"/>
              </a:rPr>
              <a:t>() with base 10: 'x'</a:t>
            </a:r>
            <a:endParaRPr lang="en-US" sz="2600" i="0" u="none" strike="noStrike" cap="none" dirty="0">
              <a:solidFill>
                <a:srgbClr val="E06666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652465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User Input</a:t>
            </a:r>
          </a:p>
        </p:txBody>
      </p:sp>
      <p:sp>
        <p:nvSpPr>
          <p:cNvPr id="472" name="Shape 472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6864350" cy="52959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787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instruct Python to pause and read data from the user using the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input()</a:t>
            </a:r>
            <a:r>
              <a:rPr lang="en-US" sz="3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</a:t>
            </a:r>
          </a:p>
          <a:p>
            <a:pPr marL="1104900" marR="0" lvl="0" indent="-7874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input()</a:t>
            </a:r>
            <a:r>
              <a:rPr lang="en-US" sz="3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function returns a string</a:t>
            </a:r>
          </a:p>
        </p:txBody>
      </p:sp>
      <p:sp>
        <p:nvSpPr>
          <p:cNvPr id="473" name="Shape 473"/>
          <p:cNvSpPr txBox="1"/>
          <p:nvPr/>
        </p:nvSpPr>
        <p:spPr>
          <a:xfrm>
            <a:off x="8822673" y="3226594"/>
            <a:ext cx="7077727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Who are you? 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'Welcome',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nam</a:t>
            </a:r>
            <a:r>
              <a:rPr lang="en-US" sz="30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3000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474" name="Shape 474"/>
          <p:cNvSpPr txBox="1"/>
          <p:nvPr/>
        </p:nvSpPr>
        <p:spPr>
          <a:xfrm>
            <a:off x="9385497" y="5781676"/>
            <a:ext cx="4679870" cy="1921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Who are you? </a:t>
            </a: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Welcome Chuck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0521950" cy="1104899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8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Converting User Input</a:t>
            </a:r>
          </a:p>
        </p:txBody>
      </p:sp>
      <p:sp>
        <p:nvSpPr>
          <p:cNvPr id="480" name="Shape 480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7245350" cy="6034087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787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we want to read a number from the user, we must convert it from a string to a number using a type conversion function</a:t>
            </a:r>
          </a:p>
          <a:p>
            <a:pPr marL="1104900" marR="0" lvl="0" indent="-7874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Later we will deal with bad input data</a:t>
            </a:r>
          </a:p>
        </p:txBody>
      </p:sp>
      <p:sp>
        <p:nvSpPr>
          <p:cNvPr id="481" name="Shape 481"/>
          <p:cNvSpPr txBox="1"/>
          <p:nvPr/>
        </p:nvSpPr>
        <p:spPr>
          <a:xfrm>
            <a:off x="8862999" y="3683000"/>
            <a:ext cx="6831899" cy="177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input(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Europe floor?</a:t>
            </a:r>
            <a:r>
              <a:rPr lang="en-US" sz="28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i="0" u="none" strike="noStrike" cap="none" dirty="0" err="1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int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+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'US floor', </a:t>
            </a:r>
            <a:r>
              <a:rPr lang="en-US" sz="28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usf</a:t>
            </a:r>
            <a:r>
              <a:rPr lang="en-US" sz="2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10198100" y="6515100"/>
            <a:ext cx="45699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Europe floor? </a:t>
            </a:r>
            <a:r>
              <a:rPr lang="en-US" sz="38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 floor 1</a:t>
            </a:r>
          </a:p>
        </p:txBody>
      </p:sp>
      <p:pic>
        <p:nvPicPr>
          <p:cNvPr id="483" name="Shape 4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53875" y="1193800"/>
            <a:ext cx="3174900" cy="212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</a:p>
        </p:txBody>
      </p:sp>
      <p:sp>
        <p:nvSpPr>
          <p:cNvPr id="502" name="Shape 502"/>
          <p:cNvSpPr txBox="1">
            <a:spLocks noGrp="1"/>
          </p:cNvSpPr>
          <p:nvPr>
            <p:ph idx="1"/>
          </p:nvPr>
        </p:nvSpPr>
        <p:spPr>
          <a:xfrm>
            <a:off x="812800" y="2529191"/>
            <a:ext cx="14630400" cy="1186775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cannot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use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variable names / identifiers</a:t>
            </a:r>
          </a:p>
        </p:txBody>
      </p:sp>
      <p:sp>
        <p:nvSpPr>
          <p:cNvPr id="503" name="Shape 503"/>
          <p:cNvSpPr txBox="1"/>
          <p:nvPr/>
        </p:nvSpPr>
        <p:spPr>
          <a:xfrm>
            <a:off x="3346315" y="3482501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False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class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return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finally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lambda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continue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True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def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from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while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nonlocal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and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del 	global 	not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with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elif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try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or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yield</a:t>
            </a:r>
            <a:endParaRPr lang="de-DE" sz="3200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assert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else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import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pass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break 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except</a:t>
            </a:r>
            <a:r>
              <a:rPr lang="de-DE" sz="3200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	in 		</a:t>
            </a:r>
            <a:r>
              <a:rPr lang="de-DE" sz="3200" dirty="0" err="1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raise</a:t>
            </a:r>
            <a:endParaRPr lang="en-US" sz="32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</p:txBody>
      </p:sp>
    </p:spTree>
    <p:extLst>
      <p:ext uri="{BB962C8B-B14F-4D97-AF65-F5344CB8AC3E}">
        <p14:creationId xmlns:p14="http://schemas.microsoft.com/office/powerpoint/2010/main" val="19759387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Comments in Python</a:t>
            </a:r>
          </a:p>
        </p:txBody>
      </p:sp>
      <p:sp>
        <p:nvSpPr>
          <p:cNvPr id="489" name="Shape 48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Anything after a 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#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ignored by Python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Why comment?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Describe what is going to happen in a sequence of code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Document who wrote the code or other ancillary information</a:t>
            </a:r>
          </a:p>
          <a:p>
            <a:pPr marL="670306" marR="0" lvl="1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 Turn off a line of code - perhaps temporarily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 txBox="1"/>
          <p:nvPr/>
        </p:nvSpPr>
        <p:spPr>
          <a:xfrm>
            <a:off x="4241800" y="685801"/>
            <a:ext cx="8234400" cy="7620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Get the name of the file and open it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name = input('Enter file:')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handle = open(name, 'r')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Count word frequency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dict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line in handle: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words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line.split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for word in words:</a:t>
            </a:r>
          </a:p>
          <a:p>
            <a:pPr lvl="0">
              <a:buClr>
                <a:srgbClr val="FFFFFF"/>
              </a:buClr>
              <a:buSzPct val="25000"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counts[word] = </a:t>
            </a:r>
            <a:r>
              <a:rPr lang="en-US" sz="2400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counts.get</a:t>
            </a: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(word,0) + 1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Find the most common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None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for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word,count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in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counts.items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():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if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is None or count &gt;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word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 = count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i="0" u="none" strike="noStrike" cap="none" dirty="0">
              <a:solidFill>
                <a:srgbClr val="FF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# All </a:t>
            </a:r>
            <a:r>
              <a:rPr lang="en-US" sz="24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d</a:t>
            </a:r>
            <a:r>
              <a:rPr lang="en-US" sz="24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one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bin"/>
              <a:buNone/>
            </a:pPr>
            <a:r>
              <a:rPr lang="en-US" sz="24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p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rint(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bigword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, </a:t>
            </a:r>
            <a:r>
              <a:rPr lang="en-US" sz="2400" i="0" u="none" strike="noStrike" cap="none" dirty="0" err="1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bigcount</a:t>
            </a:r>
            <a:r>
              <a:rPr lang="en-US" sz="24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Shape 540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3745390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541" name="Shape 541"/>
          <p:cNvSpPr txBox="1">
            <a:spLocks noGrp="1"/>
          </p:cNvSpPr>
          <p:nvPr>
            <p:ph idx="1"/>
          </p:nvPr>
        </p:nvSpPr>
        <p:spPr>
          <a:xfrm>
            <a:off x="1362894" y="2659529"/>
            <a:ext cx="6427286" cy="550815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Reserved words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 (mnemonic)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Operators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Operator precedence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None/>
            </a:pPr>
            <a:endParaRPr sz="3600" dirty="0"/>
          </a:p>
        </p:txBody>
      </p:sp>
      <p:sp>
        <p:nvSpPr>
          <p:cNvPr id="543" name="Shape 543"/>
          <p:cNvSpPr txBox="1">
            <a:spLocks noGrp="1"/>
          </p:cNvSpPr>
          <p:nvPr>
            <p:ph type="body" idx="4294967295"/>
          </p:nvPr>
        </p:nvSpPr>
        <p:spPr>
          <a:xfrm>
            <a:off x="9723438" y="2659063"/>
            <a:ext cx="6532562" cy="539591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Integer Division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Conversion between types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User input</a:t>
            </a:r>
          </a:p>
          <a:p>
            <a:pPr marL="685800" marR="0" lvl="0" indent="-32931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Comments (#)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 txBox="1"/>
          <p:nvPr/>
        </p:nvSpPr>
        <p:spPr>
          <a:xfrm>
            <a:off x="687387" y="985837"/>
            <a:ext cx="2727325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Exercise</a:t>
            </a:r>
          </a:p>
        </p:txBody>
      </p:sp>
      <p:sp>
        <p:nvSpPr>
          <p:cNvPr id="535" name="Shape 535"/>
          <p:cNvSpPr txBox="1"/>
          <p:nvPr/>
        </p:nvSpPr>
        <p:spPr>
          <a:xfrm>
            <a:off x="2908300" y="2413000"/>
            <a:ext cx="10706100" cy="44496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Write a program to prompt the user for hours and rate per hour to compute gross pay.</a:t>
            </a:r>
            <a:br>
              <a:rPr lang="en-US" sz="38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Hours: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35</a:t>
            </a: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Enter Rate: </a:t>
            </a:r>
            <a:r>
              <a:rPr lang="en-US" sz="3800" u="none" strike="noStrike" cap="none" dirty="0">
                <a:solidFill>
                  <a:srgbClr val="FF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2.75 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endParaRPr lang="en-US" sz="3800" u="none" strike="noStrike" cap="none" dirty="0">
              <a:solidFill>
                <a:srgbClr val="FFFF00"/>
              </a:solidFill>
              <a:latin typeface="Courier" charset="0"/>
              <a:ea typeface="Courier" charset="0"/>
              <a:cs typeface="Courier" charset="0"/>
              <a:sym typeface="Cabin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Pay: 96.25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2674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named place in the memory where a programmer can store data and later retrieve the data using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</a:t>
            </a:r>
            <a:r>
              <a:rPr lang="en-US" sz="32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Programmers get to choose the names of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change the contents of a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a later statement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2624125" y="5314827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800" b="1" dirty="0"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2624125" y="8034325"/>
            <a:ext cx="3789000" cy="863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Font typeface="Cabin"/>
              <a:buNone/>
            </a:pPr>
            <a:endParaRPr sz="4800"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</p:txBody>
      </p:sp>
      <p:sp>
        <p:nvSpPr>
          <p:cNvPr id="258" name="Shape 258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2674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 named place in the memory where a programmer can store data and later retrieve the data using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200" b="0" i="0" u="none" strike="noStrike" cap="none" dirty="0">
                <a:solidFill>
                  <a:schemeClr val="lt1"/>
                </a:solidFill>
                <a:sym typeface="Arial"/>
              </a:rPr>
              <a:t>“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</a:t>
            </a:r>
            <a:r>
              <a:rPr lang="en-US" sz="3200" b="0" i="0" u="none" strike="noStrike" cap="none" dirty="0">
                <a:solidFill>
                  <a:schemeClr val="lt1"/>
                </a:solidFill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Programmers get to choose the names of the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You can change the contents of a </a:t>
            </a:r>
            <a:r>
              <a:rPr lang="en-US" sz="32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variable </a:t>
            </a:r>
            <a:r>
              <a:rPr lang="en-US" sz="32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 a later statement</a:t>
            </a:r>
          </a:p>
        </p:txBody>
      </p:sp>
      <p:sp>
        <p:nvSpPr>
          <p:cNvPr id="259" name="Shape 259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12.2</a:t>
            </a:r>
          </a:p>
        </p:txBody>
      </p:sp>
      <p:sp>
        <p:nvSpPr>
          <p:cNvPr id="260" name="Shape 260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x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w="76200" cap="flat" cmpd="sng">
            <a:solidFill>
              <a:srgbClr val="00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49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49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14               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52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y</a:t>
            </a:r>
          </a:p>
        </p:txBody>
      </p:sp>
      <p:grpSp>
        <p:nvGrpSpPr>
          <p:cNvPr id="10" name="Shape 276"/>
          <p:cNvGrpSpPr/>
          <p:nvPr/>
        </p:nvGrpSpPr>
        <p:grpSpPr>
          <a:xfrm>
            <a:off x="10690224" y="5319702"/>
            <a:ext cx="763600" cy="903398"/>
            <a:chOff x="0" y="0"/>
            <a:chExt cx="762000" cy="901775"/>
          </a:xfrm>
        </p:grpSpPr>
        <p:cxnSp>
          <p:nvCxnSpPr>
            <p:cNvPr id="11" name="Shape 277"/>
            <p:cNvCxnSpPr/>
            <p:nvPr/>
          </p:nvCxnSpPr>
          <p:spPr>
            <a:xfrm flipH="1">
              <a:off x="0" y="15875"/>
              <a:ext cx="762000" cy="885900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  <p:cxnSp>
          <p:nvCxnSpPr>
            <p:cNvPr id="12" name="Shape 278"/>
            <p:cNvCxnSpPr/>
            <p:nvPr/>
          </p:nvCxnSpPr>
          <p:spPr>
            <a:xfrm>
              <a:off x="0" y="0"/>
              <a:ext cx="571500" cy="796799"/>
            </a:xfrm>
            <a:prstGeom prst="straightConnector1">
              <a:avLst/>
            </a:prstGeom>
            <a:noFill/>
            <a:ln w="63500" cap="rnd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</p:cxnSp>
      </p:grpSp>
      <p:sp>
        <p:nvSpPr>
          <p:cNvPr id="13" name="Shape 279"/>
          <p:cNvSpPr txBox="1"/>
          <p:nvPr/>
        </p:nvSpPr>
        <p:spPr>
          <a:xfrm>
            <a:off x="11852275" y="5256202"/>
            <a:ext cx="1669799" cy="939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5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100</a:t>
            </a:r>
          </a:p>
        </p:txBody>
      </p:sp>
      <p:sp>
        <p:nvSpPr>
          <p:cNvPr id="14" name="Shape 263"/>
          <p:cNvSpPr txBox="1"/>
          <p:nvPr/>
        </p:nvSpPr>
        <p:spPr>
          <a:xfrm>
            <a:off x="2624125" y="5314827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12.2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800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i="0" u="none" strike="noStrike" cap="none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14</a:t>
            </a:r>
          </a:p>
          <a:p>
            <a:r>
              <a:rPr lang="en-US" sz="4800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x </a:t>
            </a:r>
            <a:r>
              <a:rPr lang="en-US" sz="4800" dirty="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 New"/>
              </a:rPr>
              <a:t>=</a:t>
            </a:r>
            <a:r>
              <a:rPr lang="en-US" sz="4800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4800" dirty="0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 New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80496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Variable Name Rules</a:t>
            </a:r>
          </a:p>
        </p:txBody>
      </p:sp>
      <p:sp>
        <p:nvSpPr>
          <p:cNvPr id="286" name="Shape 286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14630400" cy="31242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949706" indent="-571500">
              <a:spcBef>
                <a:spcPts val="0"/>
              </a:spcBef>
              <a:buSzPct val="100000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Must start with a letter or underscore _ </a:t>
            </a:r>
          </a:p>
          <a:p>
            <a:pPr marL="949706" indent="-571500">
              <a:buSzPct val="100000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Must consist of letters, numbers, and underscores</a:t>
            </a:r>
          </a:p>
          <a:p>
            <a:pPr marL="949706" indent="-571500">
              <a:buSzPct val="100000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Case Sensitive</a:t>
            </a:r>
            <a:b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endParaRPr lang="en-US" sz="3600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34291" y="5500691"/>
            <a:ext cx="1155156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FA00"/>
                </a:solidFill>
                <a:latin typeface="Courier" charset="0"/>
                <a:ea typeface="Courier" charset="0"/>
                <a:cs typeface="Courier" charset="0"/>
              </a:rPr>
              <a:t>Good: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 eggs   spam23    _speed</a:t>
            </a:r>
          </a:p>
          <a:p>
            <a:r>
              <a:rPr lang="en-US" sz="3600" dirty="0">
                <a:solidFill>
                  <a:srgbClr val="FF545A"/>
                </a:solidFill>
                <a:latin typeface="Courier" charset="0"/>
                <a:ea typeface="Courier" charset="0"/>
                <a:cs typeface="Courier" charset="0"/>
              </a:rPr>
              <a:t>Bad:</a:t>
            </a:r>
            <a:r>
              <a:rPr lang="en-US" sz="36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23spam     #sign  var.12</a:t>
            </a:r>
          </a:p>
          <a:p>
            <a:r>
              <a:rPr lang="en-US" sz="3600" dirty="0">
                <a:solidFill>
                  <a:srgbClr val="00FDFF"/>
                </a:solidFill>
                <a:latin typeface="Courier" charset="0"/>
                <a:ea typeface="Courier" charset="0"/>
                <a:cs typeface="Courier" charset="0"/>
              </a:rPr>
              <a:t>Different:    </a:t>
            </a:r>
            <a:r>
              <a:rPr lang="en-US" sz="3600" dirty="0">
                <a:solidFill>
                  <a:schemeClr val="bg1"/>
                </a:solidFill>
                <a:latin typeface="Courier" charset="0"/>
                <a:ea typeface="Courier" charset="0"/>
                <a:cs typeface="Courier" charset="0"/>
              </a:rPr>
              <a:t>spam   Spam   SPAM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8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Mnemonic Variable Names</a:t>
            </a:r>
          </a:p>
        </p:txBody>
      </p:sp>
      <p:sp>
        <p:nvSpPr>
          <p:cNvPr id="507" name="Shape 507"/>
          <p:cNvSpPr txBox="1">
            <a:spLocks noGrp="1"/>
          </p:cNvSpPr>
          <p:nvPr>
            <p:ph idx="1"/>
          </p:nvPr>
        </p:nvSpPr>
        <p:spPr>
          <a:xfrm>
            <a:off x="812800" y="2133600"/>
            <a:ext cx="14630400" cy="4995863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60337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Since we programmers are given a choice in how we choose our variable names, there is a bit of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best practice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name variables to help us remember what we intend to store in them (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mnemonic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 aid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</a:p>
          <a:p>
            <a:pPr marL="1104900" marR="0" lvl="0" indent="-603377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can confuse beginning students because well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named variables often 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sound</a:t>
            </a:r>
            <a:r>
              <a:rPr lang="en-US" sz="3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so good that they must be keywords</a:t>
            </a:r>
          </a:p>
        </p:txBody>
      </p:sp>
      <p:sp>
        <p:nvSpPr>
          <p:cNvPr id="508" name="Shape 508"/>
          <p:cNvSpPr txBox="1"/>
          <p:nvPr/>
        </p:nvSpPr>
        <p:spPr>
          <a:xfrm>
            <a:off x="3980350" y="7521575"/>
            <a:ext cx="8295300" cy="660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http://en.wikipedia.org/wiki/Mnemonic </a:t>
            </a:r>
          </a:p>
        </p:txBody>
      </p:sp>
    </p:spTree>
    <p:extLst>
      <p:ext uri="{BB962C8B-B14F-4D97-AF65-F5344CB8AC3E}">
        <p14:creationId xmlns:p14="http://schemas.microsoft.com/office/powerpoint/2010/main" val="1350906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Shape 513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14" name="Shape 514"/>
          <p:cNvSpPr txBox="1"/>
          <p:nvPr/>
        </p:nvSpPr>
        <p:spPr>
          <a:xfrm>
            <a:off x="1536700" y="6057900"/>
            <a:ext cx="3860400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</a:t>
            </a:r>
            <a:r>
              <a:rPr lang="en-US" sz="38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is this bit of 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code doing?</a:t>
            </a:r>
          </a:p>
        </p:txBody>
      </p:sp>
    </p:spTree>
    <p:extLst>
      <p:ext uri="{BB962C8B-B14F-4D97-AF65-F5344CB8AC3E}">
        <p14:creationId xmlns:p14="http://schemas.microsoft.com/office/powerpoint/2010/main" val="1538418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Shape 519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x1q3z9ocd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x1q3z9afd = 12.50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x1q3p9afd = x1q3z9ocd * x1q3z9afd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print(x1q3p9afd)</a:t>
            </a:r>
          </a:p>
        </p:txBody>
      </p:sp>
      <p:sp>
        <p:nvSpPr>
          <p:cNvPr id="520" name="Shape 520"/>
          <p:cNvSpPr txBox="1"/>
          <p:nvPr/>
        </p:nvSpPr>
        <p:spPr>
          <a:xfrm>
            <a:off x="11531600" y="1676400"/>
            <a:ext cx="2109899" cy="2336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a = 35.0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b = 12.50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c = a * b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print(c)</a:t>
            </a:r>
          </a:p>
        </p:txBody>
      </p:sp>
      <p:sp>
        <p:nvSpPr>
          <p:cNvPr id="521" name="Shape 521"/>
          <p:cNvSpPr txBox="1"/>
          <p:nvPr/>
        </p:nvSpPr>
        <p:spPr>
          <a:xfrm>
            <a:off x="1536700" y="6057900"/>
            <a:ext cx="4186416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</a:t>
            </a:r>
            <a:r>
              <a:rPr lang="en-US" sz="38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are these bits of </a:t>
            </a:r>
            <a:r>
              <a:rPr lang="en-US" sz="3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code doing?</a:t>
            </a:r>
          </a:p>
        </p:txBody>
      </p:sp>
    </p:spTree>
    <p:extLst>
      <p:ext uri="{BB962C8B-B14F-4D97-AF65-F5344CB8AC3E}">
        <p14:creationId xmlns:p14="http://schemas.microsoft.com/office/powerpoint/2010/main" val="1435388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527</TotalTime>
  <Words>1845</Words>
  <Application>Microsoft Office PowerPoint</Application>
  <PresentationFormat>Произвольный</PresentationFormat>
  <Paragraphs>357</Paragraphs>
  <Slides>33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Cabin</vt:lpstr>
      <vt:lpstr>Century Gothic</vt:lpstr>
      <vt:lpstr>Courier</vt:lpstr>
      <vt:lpstr>Gill Sans</vt:lpstr>
      <vt:lpstr>Wingdings 3</vt:lpstr>
      <vt:lpstr>Ион</vt:lpstr>
      <vt:lpstr>The lecture 3 Variables, Expressions, and Statements</vt:lpstr>
      <vt:lpstr>Constants</vt:lpstr>
      <vt:lpstr>Reserved Words</vt:lpstr>
      <vt:lpstr>Variables</vt:lpstr>
      <vt:lpstr>Variables</vt:lpstr>
      <vt:lpstr>Python Variable Name Rules</vt:lpstr>
      <vt:lpstr>Mnemonic Variable Names</vt:lpstr>
      <vt:lpstr>Презентация PowerPoint</vt:lpstr>
      <vt:lpstr>Презентация PowerPoint</vt:lpstr>
      <vt:lpstr>Презентация PowerPoint</vt:lpstr>
      <vt:lpstr>Sentences or Lines</vt:lpstr>
      <vt:lpstr>Assignment Statements</vt:lpstr>
      <vt:lpstr>Презентация PowerPoint</vt:lpstr>
      <vt:lpstr>Презентация PowerPoint</vt:lpstr>
      <vt:lpstr>Expressions…</vt:lpstr>
      <vt:lpstr>Numeric Expressions</vt:lpstr>
      <vt:lpstr>Numeric Expressions</vt:lpstr>
      <vt:lpstr>Order of Evaluation</vt:lpstr>
      <vt:lpstr>Operator Precedence Rules</vt:lpstr>
      <vt:lpstr>Презентация PowerPoint</vt:lpstr>
      <vt:lpstr>Operator Precedence</vt:lpstr>
      <vt:lpstr>What Does “Type” Mean?</vt:lpstr>
      <vt:lpstr>Type Matters</vt:lpstr>
      <vt:lpstr>Several Types of Numbers</vt:lpstr>
      <vt:lpstr>Type Conversions</vt:lpstr>
      <vt:lpstr>Integer Division</vt:lpstr>
      <vt:lpstr>String Conversions</vt:lpstr>
      <vt:lpstr>User Input</vt:lpstr>
      <vt:lpstr>Converting User Input</vt:lpstr>
      <vt:lpstr>Comments in Python</vt:lpstr>
      <vt:lpstr>Презентация PowerPoint</vt:lpstr>
      <vt:lpstr>Summary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Variables, Expressions, and Statements</dc:title>
  <cp:lastModifiedBy>Владислав Карюкин</cp:lastModifiedBy>
  <cp:revision>75</cp:revision>
  <cp:lastPrinted>2016-11-29T05:21:41Z</cp:lastPrinted>
  <dcterms:modified xsi:type="dcterms:W3CDTF">2021-09-09T10:47:03Z</dcterms:modified>
</cp:coreProperties>
</file>